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Black" panose="020F0502020204030204" pitchFamily="34" charset="0"/>
      <p:bold r:id="rId30"/>
      <p:boldItalic r:id="rId31"/>
    </p:embeddedFont>
    <p:embeddedFont>
      <p:font typeface="Roboto Medium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DAEWVt-ViUFq_mL4x5J23W0cVM0p27vx2CGPhV0lNk/edit#slide=id.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c379ea4f1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ec379ea4f1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the main cover slide of your presentation.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Feel free to remove the supporting text box if it is not needed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c3655aba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ec3655aba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to communicate key messages in paragraph form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slide can be paired with slides 11&amp;12 to add visual variety to your presentation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ec379ea4f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2ec379ea4f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bar graph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bars on the slide can be edited by clicking on them and then resizing them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 add more bars, right click on a bar, copy and then paste the bar where you’d like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 change the colors of each bar, click on a bar and then click the paint bucket icon in the menu bar at the top of the slide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>
                <a:solidFill>
                  <a:srgbClr val="FF0000"/>
                </a:solidFill>
              </a:rPr>
              <a:t>Depending on the size of the graphic, you can also insert an existing graph on the right side of the slide; you will need to delete the bar graph bars and supporting text to do so</a:t>
            </a:r>
            <a:endParaRPr>
              <a:solidFill>
                <a:srgbClr val="FF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slides 19-21 and 23-24 for other slides you can use to feature data points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c379ea4f1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2ec379ea4f1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to communicate key messages in paragraph form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slide can be paired with slides 11&amp;12 to add visual variety to your presentation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ec3655aba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2ec3655aba4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single data point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slides 20-24 for other slides you can use to feature data points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ec3655aba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2ec3655aba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bar graph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bars on the slide can be edited by clicking on them and then resizing them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 add more bars, right click on a bar, copy and then paste the bar where you’d like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 change the colors of each bar, click on a bar and then click the paint bucket icon in the menu bar at the top of the slide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>
                <a:solidFill>
                  <a:srgbClr val="FF0000"/>
                </a:solidFill>
              </a:rPr>
              <a:t>Depending on the size of the graphic, you can also insert an existing graph on the right side of the slide; you will need to delete the bar graph bars and supporting text to do so</a:t>
            </a:r>
            <a:endParaRPr>
              <a:solidFill>
                <a:srgbClr val="FF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slides 19-21 and 23-24 for other slides you can use to feature data points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ec3655ab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2ec3655ab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single data point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slides 20-24 for other slides you can use to feature data points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ec379ea4f1_1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2ec379ea4f1_1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quote from a partner, mentor or mentee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 18 for another slide you can use to feature a quote from a partner, mentor or mentee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>
                <a:solidFill>
                  <a:srgbClr val="FF0000"/>
                </a:solidFill>
              </a:rPr>
              <a:t>This slide can also be used to feature a quote from an MCer IF the square around the headshot is deleted - we only use that treatment for partners, mentors, or mentees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ec3655aba4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2ec3655aba4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quote from a partner, mentor or mentee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 18 for another slide you can use to feature a quote from a partner, mentor or mentee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>
                <a:solidFill>
                  <a:srgbClr val="FF0000"/>
                </a:solidFill>
              </a:rPr>
              <a:t>This slide can also be used to feature a quote from an MCer IF the square around the headshot is deleted - we only use that treatment for partners, mentors, or mentees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ec3655aba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2ec3655aba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to communicate key messages in paragraph form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slide can be paired with slides 11&amp;12 to add visual variety to your presentation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c3655aba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ec3655aba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the main cover slide of your presentation.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Feel free to remove the supporting text box if it is not needed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c379ea4f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ec379ea4f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multiple presentation speakers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slide can also be used to recognize multiple team members or presentation persons of interest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c379ea4f1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ec379ea4f1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detailing your presentation agenda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slide can also be used for slides with bulleted text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c379ea4f1_1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ec379ea4f1_1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to feature an existing infographic</a:t>
            </a:r>
            <a:endParaRPr>
              <a:solidFill>
                <a:srgbClr val="FF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slides 19-22 and 24 for other slides you can use to feature data points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>
                <a:solidFill>
                  <a:srgbClr val="FF0000"/>
                </a:solidFill>
              </a:rPr>
              <a:t>Delete the white square and placeholder text when using this slide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c379ea4f1_1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2ec379ea4f1_1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single data point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slides 20-24 for other slides you can use to feature data points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c3655aba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2ec3655aba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single data point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slides 20-24 for other slides you can use to feature data points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c379ea4f1_1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2ec379ea4f1_1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for featuring a bar graph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bars on the slide can be edited by clicking on them and then resizing them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 add more bars, right click on a bar, copy and then paste the bar where you’d like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To change the colors of each bar, click on a bar and then click the paint bucket icon in the menu bar at the top of the slide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●"/>
            </a:pPr>
            <a:r>
              <a:rPr lang="en">
                <a:solidFill>
                  <a:srgbClr val="FF0000"/>
                </a:solidFill>
              </a:rPr>
              <a:t>Depending on the size of the graphic, you can also insert an existing graph on the right side of the slide; you will need to delete the bar graph bars and supporting text to do so</a:t>
            </a:r>
            <a:endParaRPr>
              <a:solidFill>
                <a:srgbClr val="FF0000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See slides 19 &amp; 20 and 22-24 for other slides you can use to feature data points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c3655aba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2ec3655aba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Tips &amp; tricks: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to communicate key messages in paragraph form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slide can be paired with slides 11&amp;12 to add visual variety to your presentation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Please see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brand guidelines</a:t>
            </a:r>
            <a:r>
              <a:rPr lang="en">
                <a:solidFill>
                  <a:schemeClr val="dk1"/>
                </a:solidFill>
              </a:rPr>
              <a:t> for additional guidance on color choices, font selection, and more!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X1 Photo Wisdom Blue">
  <p:cSld name="1X1 Photo Wisdom Blu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>
            <a:spLocks noGrp="1"/>
          </p:cNvSpPr>
          <p:nvPr>
            <p:ph type="pic" idx="2"/>
          </p:nvPr>
        </p:nvSpPr>
        <p:spPr>
          <a:xfrm>
            <a:off x="3141313" y="710057"/>
            <a:ext cx="2861373" cy="2863062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054097" y="3655378"/>
            <a:ext cx="2948938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X1 Photo Progress Blue">
  <p:cSld name="1X1 Photo Progress Blu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>
            <a:spLocks noGrp="1"/>
          </p:cNvSpPr>
          <p:nvPr>
            <p:ph type="pic" idx="2"/>
          </p:nvPr>
        </p:nvSpPr>
        <p:spPr>
          <a:xfrm>
            <a:off x="3141313" y="710057"/>
            <a:ext cx="2861373" cy="2863062"/>
          </a:xfrm>
          <a:prstGeom prst="ellipse">
            <a:avLst/>
          </a:prstGeom>
          <a:solidFill>
            <a:srgbClr val="8CB5F8"/>
          </a:solidFill>
          <a:ln>
            <a:noFill/>
          </a:ln>
        </p:spPr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054097" y="3655378"/>
            <a:ext cx="2948938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x1 Photo White">
  <p:cSld name="1x1 Photo Whi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8503150" y="4712163"/>
            <a:ext cx="640800" cy="2739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4036577" y="4712170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1B3F64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1B3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-1200" y="4619320"/>
            <a:ext cx="680700" cy="4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2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3141313" y="710057"/>
            <a:ext cx="2861373" cy="2863062"/>
          </a:xfrm>
          <a:prstGeom prst="ellipse">
            <a:avLst/>
          </a:prstGeom>
          <a:solidFill>
            <a:srgbClr val="8CB5F8"/>
          </a:solidFill>
          <a:ln>
            <a:noFill/>
          </a:ln>
        </p:spPr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054097" y="3655378"/>
            <a:ext cx="2948938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1B3F64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1 Photos Speakers Wisdom Blue">
  <p:cSld name="2X1 Photos Speakers Wisdom Blu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>
            <a:spLocks noGrp="1"/>
          </p:cNvSpPr>
          <p:nvPr>
            <p:ph type="pic" idx="2"/>
          </p:nvPr>
        </p:nvSpPr>
        <p:spPr>
          <a:xfrm>
            <a:off x="5288735" y="1339550"/>
            <a:ext cx="2399359" cy="2399359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5520810" y="387508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>
            <a:spLocks noGrp="1"/>
          </p:cNvSpPr>
          <p:nvPr>
            <p:ph type="pic" idx="3"/>
          </p:nvPr>
        </p:nvSpPr>
        <p:spPr>
          <a:xfrm>
            <a:off x="1461788" y="1339550"/>
            <a:ext cx="2399359" cy="2399359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88" name="Google Shape;88;p18"/>
          <p:cNvSpPr txBox="1">
            <a:spLocks noGrp="1"/>
          </p:cNvSpPr>
          <p:nvPr>
            <p:ph type="body" idx="4"/>
          </p:nvPr>
        </p:nvSpPr>
        <p:spPr>
          <a:xfrm>
            <a:off x="1693863" y="387508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1402947" y="306825"/>
            <a:ext cx="245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Speakers</a:t>
            </a:r>
            <a:endParaRPr sz="49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1 Photos Speakers White">
  <p:cSld name="2X1 Photos Speakers Whi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1B3F6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1B3F64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1B3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>
            <a:spLocks noGrp="1"/>
          </p:cNvSpPr>
          <p:nvPr>
            <p:ph type="pic" idx="2"/>
          </p:nvPr>
        </p:nvSpPr>
        <p:spPr>
          <a:xfrm>
            <a:off x="5288735" y="1339550"/>
            <a:ext cx="2399359" cy="2399359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5520810" y="387508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>
            <a:spLocks noGrp="1"/>
          </p:cNvSpPr>
          <p:nvPr>
            <p:ph type="pic" idx="3"/>
          </p:nvPr>
        </p:nvSpPr>
        <p:spPr>
          <a:xfrm>
            <a:off x="1461788" y="1339550"/>
            <a:ext cx="2399359" cy="2399359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03" name="Google Shape;103;p19"/>
          <p:cNvSpPr txBox="1">
            <a:spLocks noGrp="1"/>
          </p:cNvSpPr>
          <p:nvPr>
            <p:ph type="body" idx="4"/>
          </p:nvPr>
        </p:nvSpPr>
        <p:spPr>
          <a:xfrm>
            <a:off x="1693863" y="387508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1402947" y="306825"/>
            <a:ext cx="245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1" i="0" u="none" strike="noStrike" cap="none">
                <a:solidFill>
                  <a:srgbClr val="1B3F64"/>
                </a:solidFill>
                <a:latin typeface="Roboto"/>
                <a:ea typeface="Roboto"/>
                <a:cs typeface="Roboto"/>
                <a:sym typeface="Roboto"/>
              </a:rPr>
              <a:t>Speakers</a:t>
            </a:r>
            <a:endParaRPr sz="4900" b="1" i="0" u="none" strike="noStrike" cap="none">
              <a:solidFill>
                <a:srgbClr val="1B3F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1 Photos Speakers Wisdom Blue">
  <p:cSld name="3X1 Photos Speakers Wisdom Blu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>
            <a:spLocks noGrp="1"/>
          </p:cNvSpPr>
          <p:nvPr>
            <p:ph type="pic" idx="2"/>
          </p:nvPr>
        </p:nvSpPr>
        <p:spPr>
          <a:xfrm>
            <a:off x="465625" y="1368820"/>
            <a:ext cx="2108500" cy="2108500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586187" y="372640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1402947" y="306825"/>
            <a:ext cx="245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Speakers</a:t>
            </a:r>
            <a:endParaRPr sz="49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>
            <a:spLocks noGrp="1"/>
          </p:cNvSpPr>
          <p:nvPr>
            <p:ph type="pic" idx="3"/>
          </p:nvPr>
        </p:nvSpPr>
        <p:spPr>
          <a:xfrm>
            <a:off x="3396570" y="1364270"/>
            <a:ext cx="2108500" cy="2108500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15" name="Google Shape;115;p20"/>
          <p:cNvSpPr txBox="1">
            <a:spLocks noGrp="1"/>
          </p:cNvSpPr>
          <p:nvPr>
            <p:ph type="body" idx="4"/>
          </p:nvPr>
        </p:nvSpPr>
        <p:spPr>
          <a:xfrm>
            <a:off x="3517132" y="372185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>
            <a:spLocks noGrp="1"/>
          </p:cNvSpPr>
          <p:nvPr>
            <p:ph type="pic" idx="5"/>
          </p:nvPr>
        </p:nvSpPr>
        <p:spPr>
          <a:xfrm>
            <a:off x="6444552" y="1368820"/>
            <a:ext cx="2108500" cy="2108500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17" name="Google Shape;117;p20"/>
          <p:cNvSpPr txBox="1">
            <a:spLocks noGrp="1"/>
          </p:cNvSpPr>
          <p:nvPr>
            <p:ph type="body" idx="6"/>
          </p:nvPr>
        </p:nvSpPr>
        <p:spPr>
          <a:xfrm>
            <a:off x="6565114" y="372640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1 Photos Speakers White">
  <p:cSld name="3X1 Photos Speakers Whit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1B3F6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1B3F64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1B3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1402947" y="306825"/>
            <a:ext cx="245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1" i="0" u="none" strike="noStrike" cap="none">
                <a:solidFill>
                  <a:srgbClr val="1B3F64"/>
                </a:solidFill>
                <a:latin typeface="Roboto"/>
                <a:ea typeface="Roboto"/>
                <a:cs typeface="Roboto"/>
                <a:sym typeface="Roboto"/>
              </a:rPr>
              <a:t>Speakers</a:t>
            </a:r>
            <a:endParaRPr sz="4900" b="1" i="0" u="none" strike="noStrike" cap="none">
              <a:solidFill>
                <a:srgbClr val="1B3F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465625" y="1368820"/>
            <a:ext cx="2108500" cy="2108500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586187" y="372640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>
            <a:spLocks noGrp="1"/>
          </p:cNvSpPr>
          <p:nvPr>
            <p:ph type="pic" idx="3"/>
          </p:nvPr>
        </p:nvSpPr>
        <p:spPr>
          <a:xfrm>
            <a:off x="3396570" y="1364270"/>
            <a:ext cx="2108500" cy="2108500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28" name="Google Shape;128;p21"/>
          <p:cNvSpPr txBox="1">
            <a:spLocks noGrp="1"/>
          </p:cNvSpPr>
          <p:nvPr>
            <p:ph type="body" idx="4"/>
          </p:nvPr>
        </p:nvSpPr>
        <p:spPr>
          <a:xfrm>
            <a:off x="3517132" y="372185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5"/>
          </p:nvPr>
        </p:nvSpPr>
        <p:spPr>
          <a:xfrm>
            <a:off x="6444552" y="1368820"/>
            <a:ext cx="2108500" cy="2108500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30" name="Google Shape;130;p21"/>
          <p:cNvSpPr txBox="1">
            <a:spLocks noGrp="1"/>
          </p:cNvSpPr>
          <p:nvPr>
            <p:ph type="body" idx="6"/>
          </p:nvPr>
        </p:nvSpPr>
        <p:spPr>
          <a:xfrm>
            <a:off x="6565114" y="372640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Photos Speakers Wisdom Blue">
  <p:cSld name="2X2 Photos Speakers Wisdom Blu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74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>
            <a:spLocks noGrp="1"/>
          </p:cNvSpPr>
          <p:nvPr>
            <p:ph type="pic" idx="2"/>
          </p:nvPr>
        </p:nvSpPr>
        <p:spPr>
          <a:xfrm>
            <a:off x="444941" y="1604108"/>
            <a:ext cx="1876425" cy="1876425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44941" y="368923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1402947" y="306825"/>
            <a:ext cx="245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Speakers</a:t>
            </a:r>
            <a:endParaRPr sz="49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>
            <a:spLocks noGrp="1"/>
          </p:cNvSpPr>
          <p:nvPr>
            <p:ph type="pic" idx="3"/>
          </p:nvPr>
        </p:nvSpPr>
        <p:spPr>
          <a:xfrm>
            <a:off x="2582258" y="1604108"/>
            <a:ext cx="1876425" cy="1876425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41" name="Google Shape;141;p22"/>
          <p:cNvSpPr txBox="1">
            <a:spLocks noGrp="1"/>
          </p:cNvSpPr>
          <p:nvPr>
            <p:ph type="body" idx="4"/>
          </p:nvPr>
        </p:nvSpPr>
        <p:spPr>
          <a:xfrm>
            <a:off x="2582258" y="368923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5"/>
          </p:nvPr>
        </p:nvSpPr>
        <p:spPr>
          <a:xfrm>
            <a:off x="4719575" y="1604108"/>
            <a:ext cx="1876425" cy="1876425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6"/>
          </p:nvPr>
        </p:nvSpPr>
        <p:spPr>
          <a:xfrm>
            <a:off x="4719575" y="368923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7"/>
          </p:nvPr>
        </p:nvSpPr>
        <p:spPr>
          <a:xfrm>
            <a:off x="6856892" y="1604108"/>
            <a:ext cx="1876425" cy="1876425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45" name="Google Shape;145;p22"/>
          <p:cNvSpPr txBox="1">
            <a:spLocks noGrp="1"/>
          </p:cNvSpPr>
          <p:nvPr>
            <p:ph type="body" idx="8"/>
          </p:nvPr>
        </p:nvSpPr>
        <p:spPr>
          <a:xfrm>
            <a:off x="6856892" y="368923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Photos Speakers White">
  <p:cSld name="2X2 Photos Speakers Whit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1B3F6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1B3F64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1B3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1402947" y="306825"/>
            <a:ext cx="245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1" i="0" u="none" strike="noStrike" cap="none">
                <a:solidFill>
                  <a:srgbClr val="1B3F64"/>
                </a:solidFill>
                <a:latin typeface="Roboto"/>
                <a:ea typeface="Roboto"/>
                <a:cs typeface="Roboto"/>
                <a:sym typeface="Roboto"/>
              </a:rPr>
              <a:t>Speakers</a:t>
            </a:r>
            <a:endParaRPr sz="4900" b="1" i="0" u="none" strike="noStrike" cap="none">
              <a:solidFill>
                <a:srgbClr val="1B3F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3"/>
          <p:cNvSpPr>
            <a:spLocks noGrp="1"/>
          </p:cNvSpPr>
          <p:nvPr>
            <p:ph type="pic" idx="2"/>
          </p:nvPr>
        </p:nvSpPr>
        <p:spPr>
          <a:xfrm>
            <a:off x="444941" y="1604108"/>
            <a:ext cx="1876425" cy="1876425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444941" y="368923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>
            <a:spLocks noGrp="1"/>
          </p:cNvSpPr>
          <p:nvPr>
            <p:ph type="pic" idx="3"/>
          </p:nvPr>
        </p:nvSpPr>
        <p:spPr>
          <a:xfrm>
            <a:off x="2582258" y="1604108"/>
            <a:ext cx="1876425" cy="1876425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56" name="Google Shape;156;p23"/>
          <p:cNvSpPr txBox="1">
            <a:spLocks noGrp="1"/>
          </p:cNvSpPr>
          <p:nvPr>
            <p:ph type="body" idx="4"/>
          </p:nvPr>
        </p:nvSpPr>
        <p:spPr>
          <a:xfrm>
            <a:off x="2582258" y="368923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>
            <a:spLocks noGrp="1"/>
          </p:cNvSpPr>
          <p:nvPr>
            <p:ph type="pic" idx="5"/>
          </p:nvPr>
        </p:nvSpPr>
        <p:spPr>
          <a:xfrm>
            <a:off x="4719575" y="1604108"/>
            <a:ext cx="1876425" cy="1876425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58" name="Google Shape;158;p23"/>
          <p:cNvSpPr txBox="1">
            <a:spLocks noGrp="1"/>
          </p:cNvSpPr>
          <p:nvPr>
            <p:ph type="body" idx="6"/>
          </p:nvPr>
        </p:nvSpPr>
        <p:spPr>
          <a:xfrm>
            <a:off x="4719575" y="368923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7"/>
          </p:nvPr>
        </p:nvSpPr>
        <p:spPr>
          <a:xfrm>
            <a:off x="6856892" y="1604108"/>
            <a:ext cx="1876425" cy="1876425"/>
          </a:xfrm>
          <a:prstGeom prst="ellipse">
            <a:avLst/>
          </a:prstGeom>
          <a:solidFill>
            <a:srgbClr val="083C92"/>
          </a:solidFill>
          <a:ln>
            <a:noFill/>
          </a:ln>
        </p:spPr>
      </p:sp>
      <p:sp>
        <p:nvSpPr>
          <p:cNvPr id="160" name="Google Shape;160;p23"/>
          <p:cNvSpPr txBox="1">
            <a:spLocks noGrp="1"/>
          </p:cNvSpPr>
          <p:nvPr>
            <p:ph type="body" idx="8"/>
          </p:nvPr>
        </p:nvSpPr>
        <p:spPr>
          <a:xfrm>
            <a:off x="6856892" y="3689238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X1 Photo Partner/Student Quote">
  <p:cSld name="1X1 Photo Partner/Student Quot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>
            <a:spLocks noGrp="1"/>
          </p:cNvSpPr>
          <p:nvPr>
            <p:ph type="pic" idx="2"/>
          </p:nvPr>
        </p:nvSpPr>
        <p:spPr>
          <a:xfrm>
            <a:off x="1232143" y="1598700"/>
            <a:ext cx="1914667" cy="1915797"/>
          </a:xfrm>
          <a:prstGeom prst="ellipse">
            <a:avLst/>
          </a:prstGeom>
          <a:solidFill>
            <a:srgbClr val="8CB5F8"/>
          </a:solidFill>
          <a:ln>
            <a:noFill/>
          </a:ln>
        </p:spPr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5640388" y="1555750"/>
            <a:ext cx="309721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3"/>
          </p:nvPr>
        </p:nvSpPr>
        <p:spPr>
          <a:xfrm>
            <a:off x="1249077" y="3696312"/>
            <a:ext cx="1876425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1066700" y="1494075"/>
            <a:ext cx="2243100" cy="2126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9788" y="1869538"/>
            <a:ext cx="1404426" cy="140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2022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X1 Photo Partner/Student Quote White">
  <p:cSld name="1X1 Photo Partner/Student Quote Whit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/>
          <p:nvPr/>
        </p:nvSpPr>
        <p:spPr>
          <a:xfrm>
            <a:off x="0" y="3561225"/>
            <a:ext cx="9144000" cy="15855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665162" y="3746025"/>
            <a:ext cx="7758471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2"/>
          </p:nvPr>
        </p:nvSpPr>
        <p:spPr>
          <a:xfrm>
            <a:off x="665163" y="1392238"/>
            <a:ext cx="3448050" cy="133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5939865" y="645324"/>
            <a:ext cx="2739900" cy="2499119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>
            <a:spLocks noGrp="1"/>
          </p:cNvSpPr>
          <p:nvPr>
            <p:ph type="pic" idx="3"/>
          </p:nvPr>
        </p:nvSpPr>
        <p:spPr>
          <a:xfrm>
            <a:off x="6173044" y="749950"/>
            <a:ext cx="2250590" cy="2251918"/>
          </a:xfrm>
          <a:prstGeom prst="ellipse">
            <a:avLst/>
          </a:prstGeom>
          <a:solidFill>
            <a:srgbClr val="8CB5F8"/>
          </a:solidFill>
          <a:ln>
            <a:noFill/>
          </a:ln>
        </p:spPr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9775" y="2431063"/>
            <a:ext cx="1404426" cy="140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6511" y="4646512"/>
            <a:ext cx="396750" cy="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1327625" y="1381350"/>
            <a:ext cx="5560800" cy="1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5300">
                <a:solidFill>
                  <a:srgbClr val="87CEEB"/>
                </a:solidFill>
                <a:latin typeface="Roboto Black"/>
                <a:ea typeface="Roboto Black"/>
                <a:cs typeface="Roboto Black"/>
                <a:sym typeface="Roboto Black"/>
              </a:rPr>
              <a:t>Program or Event Name </a:t>
            </a:r>
            <a:endParaRPr sz="5300">
              <a:solidFill>
                <a:srgbClr val="87CEE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1381450" y="2606100"/>
            <a:ext cx="553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Where Every Student has the Right Relationship at the Right Time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4525" y="609450"/>
            <a:ext cx="1655450" cy="3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/>
          <p:nvPr/>
        </p:nvSpPr>
        <p:spPr>
          <a:xfrm>
            <a:off x="1465225" y="609450"/>
            <a:ext cx="1792200" cy="3783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Logo Here</a:t>
            </a:r>
            <a:endParaRPr/>
          </a:p>
        </p:txBody>
      </p:sp>
      <p:sp>
        <p:nvSpPr>
          <p:cNvPr id="222" name="Google Shape;222;p34"/>
          <p:cNvSpPr txBox="1"/>
          <p:nvPr/>
        </p:nvSpPr>
        <p:spPr>
          <a:xfrm>
            <a:off x="3350369" y="506100"/>
            <a:ext cx="39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&amp;</a:t>
            </a:r>
            <a:endParaRPr sz="26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/>
          <p:nvPr/>
        </p:nvSpPr>
        <p:spPr>
          <a:xfrm>
            <a:off x="0" y="0"/>
            <a:ext cx="4603500" cy="5143500"/>
          </a:xfrm>
          <a:prstGeom prst="rect">
            <a:avLst/>
          </a:prstGeom>
          <a:solidFill>
            <a:srgbClr val="0E39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p43"/>
          <p:cNvPicPr preferRelativeResize="0"/>
          <p:nvPr/>
        </p:nvPicPr>
        <p:blipFill rotWithShape="1">
          <a:blip r:embed="rId3">
            <a:alphaModFix amt="45000"/>
          </a:blip>
          <a:srcRect r="49655"/>
          <a:stretch/>
        </p:blipFill>
        <p:spPr>
          <a:xfrm>
            <a:off x="0" y="0"/>
            <a:ext cx="46035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3"/>
          <p:cNvSpPr txBox="1"/>
          <p:nvPr/>
        </p:nvSpPr>
        <p:spPr>
          <a:xfrm>
            <a:off x="469225" y="1285800"/>
            <a:ext cx="39399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Equipping mentors for successful relationships through: </a:t>
            </a:r>
            <a:r>
              <a:rPr lang="en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3EFFB9"/>
                </a:solidFill>
                <a:latin typeface="Roboto"/>
                <a:ea typeface="Roboto"/>
                <a:cs typeface="Roboto"/>
                <a:sym typeface="Roboto"/>
              </a:rPr>
              <a:t>On-Demand Training</a:t>
            </a:r>
            <a:endParaRPr sz="1600" b="1">
              <a:solidFill>
                <a:srgbClr val="3EFFB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Mentor Collective’s asynchronous, online format </a:t>
            </a:r>
            <a:b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that covers: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expectations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Mentorship best practices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Dashboard training</a:t>
            </a:r>
            <a:b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EFFB9"/>
                </a:solidFill>
                <a:latin typeface="Roboto"/>
                <a:ea typeface="Roboto"/>
                <a:cs typeface="Roboto"/>
                <a:sym typeface="Roboto"/>
              </a:rPr>
              <a:t>After registering for the program, mentors </a:t>
            </a:r>
            <a:br>
              <a:rPr lang="en" b="1">
                <a:solidFill>
                  <a:srgbClr val="3EFFB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solidFill>
                  <a:srgbClr val="3EFFB9"/>
                </a:solidFill>
                <a:latin typeface="Roboto"/>
                <a:ea typeface="Roboto"/>
                <a:cs typeface="Roboto"/>
                <a:sym typeface="Roboto"/>
              </a:rPr>
              <a:t>are prompted to complete their training. We recommend completing it within a week.</a:t>
            </a:r>
            <a:endParaRPr b="1">
              <a:solidFill>
                <a:srgbClr val="3EFF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43"/>
          <p:cNvSpPr txBox="1"/>
          <p:nvPr/>
        </p:nvSpPr>
        <p:spPr>
          <a:xfrm>
            <a:off x="383375" y="329476"/>
            <a:ext cx="412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2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Mentor Training</a:t>
            </a:r>
            <a:endParaRPr sz="2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43"/>
          <p:cNvSpPr/>
          <p:nvPr/>
        </p:nvSpPr>
        <p:spPr>
          <a:xfrm>
            <a:off x="494375" y="943225"/>
            <a:ext cx="2752500" cy="32700"/>
          </a:xfrm>
          <a:prstGeom prst="rect">
            <a:avLst/>
          </a:prstGeom>
          <a:solidFill>
            <a:srgbClr val="4284C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675" y="784775"/>
            <a:ext cx="4935526" cy="3200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3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chemeClr val="dk1"/>
                </a:solidFill>
              </a:rPr>
              <a:t>4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961" y="463918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3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4"/>
          <p:cNvSpPr txBox="1"/>
          <p:nvPr/>
        </p:nvSpPr>
        <p:spPr>
          <a:xfrm>
            <a:off x="395550" y="182650"/>
            <a:ext cx="6724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b="1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You’re Matched! What’s Next?</a:t>
            </a:r>
            <a:endParaRPr sz="3500" b="1">
              <a:solidFill>
                <a:srgbClr val="083C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44"/>
          <p:cNvSpPr/>
          <p:nvPr/>
        </p:nvSpPr>
        <p:spPr>
          <a:xfrm>
            <a:off x="341973" y="943225"/>
            <a:ext cx="6778200" cy="32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4"/>
          <p:cNvSpPr txBox="1"/>
          <p:nvPr/>
        </p:nvSpPr>
        <p:spPr>
          <a:xfrm>
            <a:off x="400075" y="1068675"/>
            <a:ext cx="82416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Once you’ve been matched, you can log in to your </a:t>
            </a:r>
            <a:r>
              <a:rPr lang="en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Mentor Collective Dashboard</a:t>
            </a:r>
            <a:r>
              <a:rPr lang="en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, where you can learn more about your </a:t>
            </a:r>
            <a:r>
              <a:rPr lang="en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mentee or mentor</a:t>
            </a:r>
            <a:r>
              <a:rPr lang="en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, and find their contact information.</a:t>
            </a:r>
            <a:br>
              <a:rPr lang="en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We will check in periodically to see how things are going!</a:t>
            </a:r>
            <a:endParaRPr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>
              <a:solidFill>
                <a:srgbClr val="666666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3100">
              <a:solidFill>
                <a:srgbClr val="28517B"/>
              </a:solidFill>
            </a:endParaRPr>
          </a:p>
        </p:txBody>
      </p:sp>
      <p:pic>
        <p:nvPicPr>
          <p:cNvPr id="377" name="Google Shape;37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027" y="2116350"/>
            <a:ext cx="1562498" cy="275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180" y="2404286"/>
            <a:ext cx="1196442" cy="21321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44"/>
          <p:cNvGrpSpPr/>
          <p:nvPr/>
        </p:nvGrpSpPr>
        <p:grpSpPr>
          <a:xfrm>
            <a:off x="518156" y="2122606"/>
            <a:ext cx="5277019" cy="2851599"/>
            <a:chOff x="9258296" y="2650511"/>
            <a:chExt cx="16725893" cy="9439255"/>
          </a:xfrm>
        </p:grpSpPr>
        <p:pic>
          <p:nvPicPr>
            <p:cNvPr id="380" name="Google Shape;380;p44" descr="38-09.png"/>
            <p:cNvPicPr preferRelativeResize="0"/>
            <p:nvPr/>
          </p:nvPicPr>
          <p:blipFill rotWithShape="1">
            <a:blip r:embed="rId6">
              <a:alphaModFix/>
            </a:blip>
            <a:srcRect l="16104" t="12347" r="15308" b="10241"/>
            <a:stretch/>
          </p:blipFill>
          <p:spPr>
            <a:xfrm>
              <a:off x="9258296" y="2650511"/>
              <a:ext cx="16725893" cy="9439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44"/>
            <p:cNvSpPr/>
            <p:nvPr/>
          </p:nvSpPr>
          <p:spPr>
            <a:xfrm>
              <a:off x="11966825" y="3390899"/>
              <a:ext cx="11554500" cy="7279200"/>
            </a:xfrm>
            <a:prstGeom prst="rect">
              <a:avLst/>
            </a:prstGeom>
            <a:solidFill>
              <a:srgbClr val="FFFFFF">
                <a:alpha val="6369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Helvetica Neue"/>
                <a:buNone/>
              </a:pPr>
              <a:endParaRPr sz="27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82" name="Google Shape;382;p44"/>
          <p:cNvPicPr preferRelativeResize="0"/>
          <p:nvPr/>
        </p:nvPicPr>
        <p:blipFill rotWithShape="1">
          <a:blip r:embed="rId7">
            <a:alphaModFix/>
          </a:blip>
          <a:srcRect t="-70" r="16638"/>
          <a:stretch/>
        </p:blipFill>
        <p:spPr>
          <a:xfrm>
            <a:off x="1438231" y="2380068"/>
            <a:ext cx="3538703" cy="213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4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" y="0"/>
            <a:ext cx="91440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5"/>
          <p:cNvSpPr txBox="1"/>
          <p:nvPr/>
        </p:nvSpPr>
        <p:spPr>
          <a:xfrm>
            <a:off x="469225" y="1285803"/>
            <a:ext cx="29874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87CEEB"/>
                </a:solidFill>
                <a:latin typeface="Roboto"/>
                <a:ea typeface="Roboto"/>
                <a:cs typeface="Roboto"/>
                <a:sym typeface="Roboto"/>
              </a:rPr>
              <a:t>Flags alert program administrators when a mentee is experiencing a challenge. </a:t>
            </a:r>
            <a:r>
              <a:rPr lang="en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With this feature, mentors can:</a:t>
            </a:r>
            <a:b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Identify challenges mentees are facing that they are not equipped to help with.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Ensure mentees receive the help they need from the right resources.</a:t>
            </a:r>
            <a:b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Mentors learn about the expectations for flags in their mentor training!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45"/>
          <p:cNvSpPr txBox="1"/>
          <p:nvPr/>
        </p:nvSpPr>
        <p:spPr>
          <a:xfrm>
            <a:off x="383375" y="329476"/>
            <a:ext cx="412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2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Power of Flags</a:t>
            </a:r>
            <a:endParaRPr sz="2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494375" y="943225"/>
            <a:ext cx="3531300" cy="32700"/>
          </a:xfrm>
          <a:prstGeom prst="rect">
            <a:avLst/>
          </a:prstGeom>
          <a:solidFill>
            <a:srgbClr val="4284C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45"/>
          <p:cNvGrpSpPr/>
          <p:nvPr/>
        </p:nvGrpSpPr>
        <p:grpSpPr>
          <a:xfrm>
            <a:off x="5028268" y="226875"/>
            <a:ext cx="3499695" cy="4390625"/>
            <a:chOff x="8536984" y="1355413"/>
            <a:chExt cx="3102566" cy="4390625"/>
          </a:xfrm>
        </p:grpSpPr>
        <p:pic>
          <p:nvPicPr>
            <p:cNvPr id="394" name="Google Shape;394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36984" y="1355413"/>
              <a:ext cx="3102566" cy="439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45"/>
            <p:cNvSpPr/>
            <p:nvPr/>
          </p:nvSpPr>
          <p:spPr>
            <a:xfrm>
              <a:off x="8659450" y="1693425"/>
              <a:ext cx="2882100" cy="3726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" name="Google Shape;39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021" y="706913"/>
            <a:ext cx="3198183" cy="3313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chemeClr val="dk1"/>
                </a:solidFill>
              </a:rPr>
              <a:t>4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961" y="463918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5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6"/>
          <p:cNvSpPr txBox="1"/>
          <p:nvPr/>
        </p:nvSpPr>
        <p:spPr>
          <a:xfrm>
            <a:off x="878800" y="479200"/>
            <a:ext cx="51717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pairs communicate?</a:t>
            </a:r>
            <a:endParaRPr sz="47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46"/>
          <p:cNvSpPr txBox="1"/>
          <p:nvPr/>
        </p:nvSpPr>
        <p:spPr>
          <a:xfrm>
            <a:off x="878800" y="1938200"/>
            <a:ext cx="399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often?</a:t>
            </a:r>
            <a:endParaRPr sz="2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7" name="Google Shape;407;p46"/>
          <p:cNvCxnSpPr/>
          <p:nvPr/>
        </p:nvCxnSpPr>
        <p:spPr>
          <a:xfrm>
            <a:off x="903900" y="1841150"/>
            <a:ext cx="4096500" cy="7200"/>
          </a:xfrm>
          <a:prstGeom prst="straightConnector1">
            <a:avLst/>
          </a:prstGeom>
          <a:noFill/>
          <a:ln w="9525" cap="flat" cmpd="sng">
            <a:solidFill>
              <a:srgbClr val="87CEE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8" name="Google Shape;40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3036" y="109412"/>
            <a:ext cx="396750" cy="3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4675" y="1569500"/>
            <a:ext cx="2957873" cy="26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6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6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7"/>
          <p:cNvSpPr txBox="1"/>
          <p:nvPr/>
        </p:nvSpPr>
        <p:spPr>
          <a:xfrm>
            <a:off x="138150" y="367200"/>
            <a:ext cx="7531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>
                <a:solidFill>
                  <a:srgbClr val="083C92"/>
                </a:solidFill>
                <a:latin typeface="Roboto"/>
                <a:ea typeface="Roboto"/>
                <a:cs typeface="Roboto"/>
                <a:sym typeface="Roboto"/>
              </a:rPr>
              <a:t>Mentor Collective Dashboard Resources</a:t>
            </a:r>
            <a:endParaRPr sz="3200" b="1">
              <a:solidFill>
                <a:srgbClr val="083C9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47"/>
          <p:cNvSpPr/>
          <p:nvPr/>
        </p:nvSpPr>
        <p:spPr>
          <a:xfrm>
            <a:off x="264575" y="945900"/>
            <a:ext cx="7328100" cy="32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7"/>
          <p:cNvSpPr txBox="1"/>
          <p:nvPr/>
        </p:nvSpPr>
        <p:spPr>
          <a:xfrm>
            <a:off x="687225" y="2029800"/>
            <a:ext cx="2670300" cy="16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Review our </a:t>
            </a:r>
            <a:r>
              <a:rPr lang="en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en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on your Dashboard to help find mentorship guidance and topics of discussion with your </a:t>
            </a:r>
            <a:r>
              <a:rPr lang="en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mentor / mentee</a:t>
            </a:r>
            <a:r>
              <a:rPr lang="en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0" name="Google Shape;420;p47"/>
          <p:cNvGrpSpPr/>
          <p:nvPr/>
        </p:nvGrpSpPr>
        <p:grpSpPr>
          <a:xfrm>
            <a:off x="2642323" y="756566"/>
            <a:ext cx="6421073" cy="3842737"/>
            <a:chOff x="9258300" y="1144900"/>
            <a:chExt cx="16725900" cy="10944851"/>
          </a:xfrm>
        </p:grpSpPr>
        <p:pic>
          <p:nvPicPr>
            <p:cNvPr id="421" name="Google Shape;421;p47" descr="38-09.png"/>
            <p:cNvPicPr preferRelativeResize="0"/>
            <p:nvPr/>
          </p:nvPicPr>
          <p:blipFill rotWithShape="1">
            <a:blip r:embed="rId4">
              <a:alphaModFix/>
            </a:blip>
            <a:srcRect l="16104" r="15308" b="10241"/>
            <a:stretch/>
          </p:blipFill>
          <p:spPr>
            <a:xfrm>
              <a:off x="9258300" y="1144900"/>
              <a:ext cx="16725900" cy="10944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47"/>
            <p:cNvSpPr/>
            <p:nvPr/>
          </p:nvSpPr>
          <p:spPr>
            <a:xfrm>
              <a:off x="11966825" y="3390899"/>
              <a:ext cx="11554500" cy="7279200"/>
            </a:xfrm>
            <a:prstGeom prst="rect">
              <a:avLst/>
            </a:prstGeom>
            <a:solidFill>
              <a:srgbClr val="FFFFFF">
                <a:alpha val="6369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Helvetica Neue"/>
                <a:buNone/>
              </a:pPr>
              <a:endParaRPr sz="27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423" name="Google Shape;42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1022" y="1708758"/>
            <a:ext cx="4184965" cy="227742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7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chemeClr val="dk1"/>
                </a:solidFill>
              </a:rPr>
              <a:t>4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7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8"/>
          <p:cNvSpPr txBox="1"/>
          <p:nvPr/>
        </p:nvSpPr>
        <p:spPr>
          <a:xfrm>
            <a:off x="938325" y="1816281"/>
            <a:ext cx="40683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Open Q&amp;A</a:t>
            </a:r>
            <a:endParaRPr sz="5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3" name="Google Shape;43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3036" y="109412"/>
            <a:ext cx="396750" cy="3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4675" y="1569500"/>
            <a:ext cx="2957873" cy="26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8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8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9"/>
          <p:cNvSpPr/>
          <p:nvPr/>
        </p:nvSpPr>
        <p:spPr>
          <a:xfrm>
            <a:off x="914300" y="1646475"/>
            <a:ext cx="2243100" cy="2126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9"/>
          <p:cNvSpPr txBox="1"/>
          <p:nvPr/>
        </p:nvSpPr>
        <p:spPr>
          <a:xfrm>
            <a:off x="3966400" y="1845625"/>
            <a:ext cx="4841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Once you’ve signed up, you will have access to the Mentor Collective Dashboard, where you can complete the remaining registration steps, and find discussion guides and resources.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4" name="Google Shape;444;p49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9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9"/>
          <p:cNvSpPr txBox="1"/>
          <p:nvPr/>
        </p:nvSpPr>
        <p:spPr>
          <a:xfrm>
            <a:off x="726400" y="403000"/>
            <a:ext cx="5171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Sign up Today!</a:t>
            </a:r>
            <a:endParaRPr sz="47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9"/>
          <p:cNvSpPr txBox="1"/>
          <p:nvPr/>
        </p:nvSpPr>
        <p:spPr>
          <a:xfrm>
            <a:off x="1203000" y="2440125"/>
            <a:ext cx="176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[QR CODE]</a:t>
            </a:r>
            <a:endParaRPr sz="23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9"/>
          <p:cNvSpPr txBox="1"/>
          <p:nvPr/>
        </p:nvSpPr>
        <p:spPr>
          <a:xfrm>
            <a:off x="37550" y="3977625"/>
            <a:ext cx="3996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[Mentor Registration Link]</a:t>
            </a:r>
            <a:endParaRPr sz="2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49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0"/>
          <p:cNvSpPr/>
          <p:nvPr/>
        </p:nvSpPr>
        <p:spPr>
          <a:xfrm>
            <a:off x="914300" y="1646475"/>
            <a:ext cx="2243100" cy="2126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0"/>
          <p:cNvSpPr txBox="1"/>
          <p:nvPr/>
        </p:nvSpPr>
        <p:spPr>
          <a:xfrm>
            <a:off x="3966400" y="1845625"/>
            <a:ext cx="4841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Once you’ve signed up, you will have access to the Mentor Collective Dashboard, where you can complete the remaining registration steps, and find discussion guides and resources.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8" name="Google Shape;458;p50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0"/>
          <p:cNvSpPr/>
          <p:nvPr/>
        </p:nvSpPr>
        <p:spPr>
          <a:xfrm>
            <a:off x="-1200" y="4619325"/>
            <a:ext cx="680700" cy="4596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261" y="466113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0"/>
          <p:cNvSpPr txBox="1"/>
          <p:nvPr/>
        </p:nvSpPr>
        <p:spPr>
          <a:xfrm>
            <a:off x="726400" y="403000"/>
            <a:ext cx="5171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Sign up Today!</a:t>
            </a:r>
            <a:endParaRPr sz="47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50"/>
          <p:cNvSpPr txBox="1"/>
          <p:nvPr/>
        </p:nvSpPr>
        <p:spPr>
          <a:xfrm>
            <a:off x="1203000" y="2440125"/>
            <a:ext cx="176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[QR CODE]</a:t>
            </a:r>
            <a:endParaRPr sz="23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50"/>
          <p:cNvSpPr txBox="1"/>
          <p:nvPr/>
        </p:nvSpPr>
        <p:spPr>
          <a:xfrm>
            <a:off x="37550" y="3977625"/>
            <a:ext cx="3996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[Mentee Registration Link]</a:t>
            </a:r>
            <a:endParaRPr sz="2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50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" y="0"/>
            <a:ext cx="91440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1"/>
          <p:cNvSpPr txBox="1"/>
          <p:nvPr/>
        </p:nvSpPr>
        <p:spPr>
          <a:xfrm>
            <a:off x="784298" y="1110171"/>
            <a:ext cx="29874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Email MC: help@mentorcollective.org  </a:t>
            </a:r>
            <a:r>
              <a:rPr lang="en" sz="1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Text MC: </a:t>
            </a:r>
            <a:endParaRPr sz="17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(617) 340-3014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1" name="Google Shape;471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6511" y="4646512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1"/>
          <p:cNvSpPr txBox="1"/>
          <p:nvPr/>
        </p:nvSpPr>
        <p:spPr>
          <a:xfrm>
            <a:off x="784298" y="382443"/>
            <a:ext cx="29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 sz="39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3" name="Google Shape;47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100" y="943225"/>
            <a:ext cx="4287399" cy="35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1"/>
          <p:cNvPicPr preferRelativeResize="0"/>
          <p:nvPr/>
        </p:nvPicPr>
        <p:blipFill rotWithShape="1">
          <a:blip r:embed="rId6">
            <a:alphaModFix/>
          </a:blip>
          <a:srcRect l="-11711" r="-11699"/>
          <a:stretch/>
        </p:blipFill>
        <p:spPr>
          <a:xfrm>
            <a:off x="1402300" y="3470500"/>
            <a:ext cx="1751400" cy="14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1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chemeClr val="dk1"/>
                </a:solidFill>
              </a:rPr>
              <a:t>4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/>
        </p:nvSpPr>
        <p:spPr>
          <a:xfrm>
            <a:off x="1327625" y="1686150"/>
            <a:ext cx="5560800" cy="1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rgbClr val="87CEEB"/>
                </a:solidFill>
                <a:latin typeface="Roboto Black"/>
                <a:ea typeface="Roboto Black"/>
                <a:cs typeface="Roboto Black"/>
                <a:sym typeface="Roboto Black"/>
              </a:rPr>
              <a:t>Program or Event Name </a:t>
            </a:r>
            <a:endParaRPr sz="5300">
              <a:solidFill>
                <a:srgbClr val="87CEE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1381450" y="2910900"/>
            <a:ext cx="553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Where Every Student has the Right Relationship at the Right Time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1465225" y="397875"/>
            <a:ext cx="1123200" cy="9834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Logo Here</a:t>
            </a:r>
            <a:endParaRPr/>
          </a:p>
        </p:txBody>
      </p:sp>
      <p:sp>
        <p:nvSpPr>
          <p:cNvPr id="231" name="Google Shape;231;p35"/>
          <p:cNvSpPr txBox="1"/>
          <p:nvPr/>
        </p:nvSpPr>
        <p:spPr>
          <a:xfrm>
            <a:off x="2816969" y="535575"/>
            <a:ext cx="39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&amp;</a:t>
            </a:r>
            <a:endParaRPr sz="34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825" y="397875"/>
            <a:ext cx="983401" cy="98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1693500" y="3875600"/>
            <a:ext cx="18771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 Last Name</a:t>
            </a:r>
            <a:br>
              <a:rPr lang="en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 sz="11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5308288" y="3875600"/>
            <a:ext cx="18771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 Last Name</a:t>
            </a:r>
            <a:br>
              <a:rPr lang="en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 sz="11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1402954" y="306825"/>
            <a:ext cx="5739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" sz="4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Name Team</a:t>
            </a:r>
            <a:endParaRPr sz="49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1445025" y="1339550"/>
            <a:ext cx="2422800" cy="2422800"/>
          </a:xfrm>
          <a:prstGeom prst="ellipse">
            <a:avLst/>
          </a:prstGeom>
          <a:solidFill>
            <a:srgbClr val="2851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6"/>
          <p:cNvSpPr/>
          <p:nvPr/>
        </p:nvSpPr>
        <p:spPr>
          <a:xfrm>
            <a:off x="5102625" y="1339550"/>
            <a:ext cx="2422800" cy="2422800"/>
          </a:xfrm>
          <a:prstGeom prst="ellipse">
            <a:avLst/>
          </a:prstGeom>
          <a:solidFill>
            <a:srgbClr val="2851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961" y="4639187"/>
            <a:ext cx="396750" cy="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7"/>
          <p:cNvSpPr txBox="1"/>
          <p:nvPr/>
        </p:nvSpPr>
        <p:spPr>
          <a:xfrm>
            <a:off x="547950" y="182650"/>
            <a:ext cx="772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 b="1">
                <a:solidFill>
                  <a:srgbClr val="87CEEB"/>
                </a:solidFill>
                <a:latin typeface="Roboto"/>
                <a:ea typeface="Roboto"/>
                <a:cs typeface="Roboto"/>
                <a:sym typeface="Roboto"/>
              </a:rPr>
              <a:t>Program Name Introduction</a:t>
            </a:r>
            <a:endParaRPr sz="3500" b="1" i="0" u="none" strike="noStrike" cap="none">
              <a:solidFill>
                <a:srgbClr val="87CE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494363" y="943219"/>
            <a:ext cx="8048100" cy="32700"/>
          </a:xfrm>
          <a:prstGeom prst="rect">
            <a:avLst/>
          </a:prstGeom>
          <a:solidFill>
            <a:srgbClr val="4284C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488875" y="1097525"/>
            <a:ext cx="813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Name is a mentorship program that ensures School Name students have a peer mentor to support them in their academic and career development; transition to School Name, etc.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275" y="2496226"/>
            <a:ext cx="1473175" cy="14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/>
        </p:nvSpPr>
        <p:spPr>
          <a:xfrm>
            <a:off x="2225862" y="2012675"/>
            <a:ext cx="11220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Mentors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2122362" y="4025550"/>
            <a:ext cx="13290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[Population]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4300" y="2496226"/>
            <a:ext cx="1473175" cy="14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/>
        </p:nvSpPr>
        <p:spPr>
          <a:xfrm>
            <a:off x="5359887" y="2012675"/>
            <a:ext cx="11220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Mentees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5256387" y="4025550"/>
            <a:ext cx="13290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[Population]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961" y="4639187"/>
            <a:ext cx="396750" cy="3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421600" y="366350"/>
            <a:ext cx="3681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Name</a:t>
            </a:r>
            <a:endParaRPr sz="4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r>
              <a:rPr lang="en" sz="4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421600" y="1557200"/>
            <a:ext cx="313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Here’s what former participants think about their experience in the Program Name!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0" name="Google Shape;270;p38"/>
          <p:cNvCxnSpPr/>
          <p:nvPr/>
        </p:nvCxnSpPr>
        <p:spPr>
          <a:xfrm>
            <a:off x="446700" y="1460150"/>
            <a:ext cx="3090600" cy="7200"/>
          </a:xfrm>
          <a:prstGeom prst="straightConnector1">
            <a:avLst/>
          </a:prstGeom>
          <a:noFill/>
          <a:ln w="9525" cap="flat" cmpd="sng">
            <a:solidFill>
              <a:srgbClr val="87C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38"/>
          <p:cNvSpPr/>
          <p:nvPr/>
        </p:nvSpPr>
        <p:spPr>
          <a:xfrm>
            <a:off x="4255900" y="1612875"/>
            <a:ext cx="4069500" cy="2316000"/>
          </a:xfrm>
          <a:prstGeom prst="rect">
            <a:avLst/>
          </a:prstGeom>
          <a:solidFill>
            <a:srgbClr val="1B3F6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4980850" y="2490800"/>
            <a:ext cx="275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(P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articipant Testimonial Video</a:t>
            </a:r>
            <a:r>
              <a:rPr lang="en" sz="1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40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961" y="463918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/>
          <p:nvPr/>
        </p:nvSpPr>
        <p:spPr>
          <a:xfrm>
            <a:off x="516250" y="2490800"/>
            <a:ext cx="3021000" cy="7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7975" y="2187500"/>
            <a:ext cx="433650" cy="4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 txBox="1"/>
          <p:nvPr/>
        </p:nvSpPr>
        <p:spPr>
          <a:xfrm>
            <a:off x="641225" y="2609000"/>
            <a:ext cx="2719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 </a:t>
            </a:r>
            <a:r>
              <a:rPr lang="en" sz="11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participant Quote 1</a:t>
            </a:r>
            <a:r>
              <a:rPr lang="en" sz="1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.” </a:t>
            </a:r>
            <a:endParaRPr sz="1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2620625" y="2863250"/>
            <a:ext cx="74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– Name</a:t>
            </a:r>
            <a:r>
              <a:rPr lang="en" sz="11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534700" y="3755450"/>
            <a:ext cx="3021000" cy="759600"/>
          </a:xfrm>
          <a:prstGeom prst="rect">
            <a:avLst/>
          </a:prstGeom>
          <a:solidFill>
            <a:srgbClr val="0F3C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6425" y="3452150"/>
            <a:ext cx="433650" cy="4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8"/>
          <p:cNvSpPr txBox="1"/>
          <p:nvPr/>
        </p:nvSpPr>
        <p:spPr>
          <a:xfrm>
            <a:off x="659675" y="3873650"/>
            <a:ext cx="2719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 </a:t>
            </a:r>
            <a:r>
              <a:rPr lang="en" sz="11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participant Quote 2</a:t>
            </a:r>
            <a:r>
              <a:rPr lang="en" sz="1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.” </a:t>
            </a:r>
            <a:endParaRPr sz="11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2639075" y="4127900"/>
            <a:ext cx="74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– Name</a:t>
            </a:r>
            <a:r>
              <a:rPr lang="en" sz="11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 txBox="1"/>
          <p:nvPr/>
        </p:nvSpPr>
        <p:spPr>
          <a:xfrm>
            <a:off x="878800" y="1088800"/>
            <a:ext cx="51717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a Mentee?</a:t>
            </a:r>
            <a:r>
              <a:rPr lang="en" sz="4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7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878800" y="1938200"/>
            <a:ext cx="399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should you be a mentee?</a:t>
            </a:r>
            <a:endParaRPr sz="2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1" name="Google Shape;291;p39"/>
          <p:cNvCxnSpPr/>
          <p:nvPr/>
        </p:nvCxnSpPr>
        <p:spPr>
          <a:xfrm>
            <a:off x="903900" y="1841150"/>
            <a:ext cx="4096500" cy="7200"/>
          </a:xfrm>
          <a:prstGeom prst="straightConnector1">
            <a:avLst/>
          </a:prstGeom>
          <a:noFill/>
          <a:ln w="9525" cap="flat" cmpd="sng">
            <a:solidFill>
              <a:srgbClr val="87CEE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2" name="Google Shape;29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3036" y="109412"/>
            <a:ext cx="396750" cy="3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4675" y="1569500"/>
            <a:ext cx="2957873" cy="26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/>
        </p:nvSpPr>
        <p:spPr>
          <a:xfrm>
            <a:off x="878800" y="1088800"/>
            <a:ext cx="51717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7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a Mentor?</a:t>
            </a:r>
            <a:r>
              <a:rPr lang="en" sz="47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47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878800" y="1938200"/>
            <a:ext cx="399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should you be a mentor?</a:t>
            </a:r>
            <a:endParaRPr sz="2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3" name="Google Shape;303;p40"/>
          <p:cNvCxnSpPr/>
          <p:nvPr/>
        </p:nvCxnSpPr>
        <p:spPr>
          <a:xfrm>
            <a:off x="903900" y="1841150"/>
            <a:ext cx="4096500" cy="7200"/>
          </a:xfrm>
          <a:prstGeom prst="straightConnector1">
            <a:avLst/>
          </a:prstGeom>
          <a:noFill/>
          <a:ln w="9525" cap="flat" cmpd="sng">
            <a:solidFill>
              <a:srgbClr val="87CEE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4" name="Google Shape;30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3036" y="109412"/>
            <a:ext cx="396750" cy="3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4675" y="1569500"/>
            <a:ext cx="2957873" cy="26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1"/>
          <p:cNvSpPr txBox="1"/>
          <p:nvPr/>
        </p:nvSpPr>
        <p:spPr>
          <a:xfrm>
            <a:off x="878800" y="747350"/>
            <a:ext cx="395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Timeline</a:t>
            </a:r>
            <a:endParaRPr sz="4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4" name="Google Shape;314;p41"/>
          <p:cNvCxnSpPr/>
          <p:nvPr/>
        </p:nvCxnSpPr>
        <p:spPr>
          <a:xfrm>
            <a:off x="903900" y="1383950"/>
            <a:ext cx="3273600" cy="7200"/>
          </a:xfrm>
          <a:prstGeom prst="straightConnector1">
            <a:avLst/>
          </a:prstGeom>
          <a:noFill/>
          <a:ln w="9525" cap="flat" cmpd="sng">
            <a:solidFill>
              <a:srgbClr val="87CEE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15" name="Google Shape;315;p41"/>
          <p:cNvGrpSpPr/>
          <p:nvPr/>
        </p:nvGrpSpPr>
        <p:grpSpPr>
          <a:xfrm>
            <a:off x="451825" y="2541800"/>
            <a:ext cx="8341231" cy="1178407"/>
            <a:chOff x="391900" y="2571750"/>
            <a:chExt cx="8341231" cy="1178407"/>
          </a:xfrm>
        </p:grpSpPr>
        <p:grpSp>
          <p:nvGrpSpPr>
            <p:cNvPr id="316" name="Google Shape;316;p41"/>
            <p:cNvGrpSpPr/>
            <p:nvPr/>
          </p:nvGrpSpPr>
          <p:grpSpPr>
            <a:xfrm>
              <a:off x="392099" y="2571750"/>
              <a:ext cx="8341032" cy="567722"/>
              <a:chOff x="392099" y="2571750"/>
              <a:chExt cx="8341032" cy="567722"/>
            </a:xfrm>
          </p:grpSpPr>
          <p:sp>
            <p:nvSpPr>
              <p:cNvPr id="317" name="Google Shape;317;p41"/>
              <p:cNvSpPr/>
              <p:nvPr/>
            </p:nvSpPr>
            <p:spPr>
              <a:xfrm flipH="1">
                <a:off x="392099" y="2574578"/>
                <a:ext cx="1993200" cy="561300"/>
              </a:xfrm>
              <a:prstGeom prst="parallelogram">
                <a:avLst>
                  <a:gd name="adj" fmla="val 96952"/>
                </a:avLst>
              </a:prstGeom>
              <a:solidFill>
                <a:srgbClr val="24E0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/>
                  <a:t>  </a:t>
                </a:r>
                <a:endParaRPr sz="1900"/>
              </a:p>
            </p:txBody>
          </p:sp>
          <p:sp>
            <p:nvSpPr>
              <p:cNvPr id="318" name="Google Shape;318;p41"/>
              <p:cNvSpPr/>
              <p:nvPr/>
            </p:nvSpPr>
            <p:spPr>
              <a:xfrm flipH="1">
                <a:off x="1974077" y="2574578"/>
                <a:ext cx="1993200" cy="561300"/>
              </a:xfrm>
              <a:prstGeom prst="parallelogram">
                <a:avLst>
                  <a:gd name="adj" fmla="val 96952"/>
                </a:avLst>
              </a:prstGeom>
              <a:solidFill>
                <a:srgbClr val="24E0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/>
                  <a:t>  </a:t>
                </a:r>
                <a:endParaRPr sz="1900"/>
              </a:p>
            </p:txBody>
          </p:sp>
          <p:sp>
            <p:nvSpPr>
              <p:cNvPr id="319" name="Google Shape;319;p41"/>
              <p:cNvSpPr/>
              <p:nvPr/>
            </p:nvSpPr>
            <p:spPr>
              <a:xfrm flipH="1">
                <a:off x="3559202" y="2571794"/>
                <a:ext cx="1993200" cy="561300"/>
              </a:xfrm>
              <a:prstGeom prst="parallelogram">
                <a:avLst>
                  <a:gd name="adj" fmla="val 96952"/>
                </a:avLst>
              </a:prstGeom>
              <a:solidFill>
                <a:srgbClr val="24E0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/>
                  <a:t>  </a:t>
                </a:r>
                <a:endParaRPr sz="1900"/>
              </a:p>
            </p:txBody>
          </p:sp>
          <p:sp>
            <p:nvSpPr>
              <p:cNvPr id="320" name="Google Shape;320;p41"/>
              <p:cNvSpPr/>
              <p:nvPr/>
            </p:nvSpPr>
            <p:spPr>
              <a:xfrm flipH="1">
                <a:off x="5145868" y="2571750"/>
                <a:ext cx="1993200" cy="561300"/>
              </a:xfrm>
              <a:prstGeom prst="parallelogram">
                <a:avLst>
                  <a:gd name="adj" fmla="val 96952"/>
                </a:avLst>
              </a:prstGeom>
              <a:solidFill>
                <a:srgbClr val="24E0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/>
                  <a:t>  </a:t>
                </a:r>
                <a:endParaRPr sz="1900"/>
              </a:p>
            </p:txBody>
          </p:sp>
          <p:sp>
            <p:nvSpPr>
              <p:cNvPr id="321" name="Google Shape;321;p41"/>
              <p:cNvSpPr/>
              <p:nvPr/>
            </p:nvSpPr>
            <p:spPr>
              <a:xfrm flipH="1">
                <a:off x="6739931" y="2577872"/>
                <a:ext cx="1993200" cy="561600"/>
              </a:xfrm>
              <a:prstGeom prst="parallelogram">
                <a:avLst>
                  <a:gd name="adj" fmla="val 96952"/>
                </a:avLst>
              </a:prstGeom>
              <a:solidFill>
                <a:srgbClr val="24E0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/>
                  <a:t>  </a:t>
                </a:r>
                <a:endParaRPr sz="1900"/>
              </a:p>
            </p:txBody>
          </p:sp>
        </p:grpSp>
        <p:grpSp>
          <p:nvGrpSpPr>
            <p:cNvPr id="322" name="Google Shape;322;p41"/>
            <p:cNvGrpSpPr/>
            <p:nvPr/>
          </p:nvGrpSpPr>
          <p:grpSpPr>
            <a:xfrm>
              <a:off x="391900" y="3173997"/>
              <a:ext cx="8341178" cy="576161"/>
              <a:chOff x="391900" y="3173997"/>
              <a:chExt cx="8341178" cy="576161"/>
            </a:xfrm>
          </p:grpSpPr>
          <p:sp>
            <p:nvSpPr>
              <p:cNvPr id="323" name="Google Shape;323;p41"/>
              <p:cNvSpPr/>
              <p:nvPr/>
            </p:nvSpPr>
            <p:spPr>
              <a:xfrm>
                <a:off x="391900" y="3176824"/>
                <a:ext cx="1993200" cy="561300"/>
              </a:xfrm>
              <a:prstGeom prst="parallelogram">
                <a:avLst>
                  <a:gd name="adj" fmla="val 96952"/>
                </a:avLst>
              </a:prstGeom>
              <a:solidFill>
                <a:srgbClr val="1AA4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1"/>
              <p:cNvSpPr/>
              <p:nvPr/>
            </p:nvSpPr>
            <p:spPr>
              <a:xfrm>
                <a:off x="1973878" y="3176824"/>
                <a:ext cx="1993200" cy="561300"/>
              </a:xfrm>
              <a:prstGeom prst="parallelogram">
                <a:avLst>
                  <a:gd name="adj" fmla="val 96952"/>
                </a:avLst>
              </a:prstGeom>
              <a:solidFill>
                <a:srgbClr val="1AA4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1"/>
              <p:cNvSpPr/>
              <p:nvPr/>
            </p:nvSpPr>
            <p:spPr>
              <a:xfrm>
                <a:off x="3559003" y="3174040"/>
                <a:ext cx="1993200" cy="561300"/>
              </a:xfrm>
              <a:prstGeom prst="parallelogram">
                <a:avLst>
                  <a:gd name="adj" fmla="val 96952"/>
                </a:avLst>
              </a:prstGeom>
              <a:solidFill>
                <a:srgbClr val="1AA4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1"/>
              <p:cNvSpPr/>
              <p:nvPr/>
            </p:nvSpPr>
            <p:spPr>
              <a:xfrm>
                <a:off x="5145669" y="3173997"/>
                <a:ext cx="1993200" cy="561300"/>
              </a:xfrm>
              <a:prstGeom prst="parallelogram">
                <a:avLst>
                  <a:gd name="adj" fmla="val 96952"/>
                </a:avLst>
              </a:prstGeom>
              <a:solidFill>
                <a:srgbClr val="1AA4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1"/>
              <p:cNvSpPr/>
              <p:nvPr/>
            </p:nvSpPr>
            <p:spPr>
              <a:xfrm>
                <a:off x="6739578" y="3188557"/>
                <a:ext cx="1993500" cy="561600"/>
              </a:xfrm>
              <a:prstGeom prst="parallelogram">
                <a:avLst>
                  <a:gd name="adj" fmla="val 96952"/>
                </a:avLst>
              </a:prstGeom>
              <a:solidFill>
                <a:srgbClr val="1AA4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8" name="Google Shape;328;p41"/>
          <p:cNvSpPr txBox="1"/>
          <p:nvPr/>
        </p:nvSpPr>
        <p:spPr>
          <a:xfrm>
            <a:off x="459654" y="1717127"/>
            <a:ext cx="14838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Invite Mentors</a:t>
            </a:r>
            <a:endParaRPr sz="2000" b="1">
              <a:solidFill>
                <a:srgbClr val="5E5E5E"/>
              </a:solidFill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2009264" y="1717127"/>
            <a:ext cx="15858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Invite Mentees</a:t>
            </a:r>
            <a:endParaRPr sz="2000" b="1">
              <a:solidFill>
                <a:srgbClr val="5E5E5E"/>
              </a:solidFill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3584706" y="1822727"/>
            <a:ext cx="14238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Matching</a:t>
            </a:r>
            <a:endParaRPr sz="19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4836691" y="1717127"/>
            <a:ext cx="2181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Continual</a:t>
            </a:r>
            <a:endParaRPr sz="19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Mentorship</a:t>
            </a:r>
            <a:endParaRPr sz="2000" b="1">
              <a:solidFill>
                <a:srgbClr val="5E5E5E"/>
              </a:solidFill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6686085" y="1723127"/>
            <a:ext cx="17715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</a:t>
            </a:r>
            <a:endParaRPr sz="19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Ends</a:t>
            </a:r>
            <a:endParaRPr sz="19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673450" y="3818225"/>
            <a:ext cx="914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2269575" y="3818225"/>
            <a:ext cx="914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41"/>
          <p:cNvSpPr txBox="1"/>
          <p:nvPr/>
        </p:nvSpPr>
        <p:spPr>
          <a:xfrm>
            <a:off x="3865700" y="3818225"/>
            <a:ext cx="914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5489175" y="3818225"/>
            <a:ext cx="914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41"/>
          <p:cNvSpPr txBox="1"/>
          <p:nvPr/>
        </p:nvSpPr>
        <p:spPr>
          <a:xfrm>
            <a:off x="7112650" y="3818225"/>
            <a:ext cx="9141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Month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rgbClr val="FFFFFF"/>
                </a:solidFill>
              </a:rPr>
              <a:t>4</a:t>
            </a:r>
            <a:r>
              <a:rPr lang="en" sz="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961" y="463918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1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" y="0"/>
            <a:ext cx="91440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 txBox="1"/>
          <p:nvPr/>
        </p:nvSpPr>
        <p:spPr>
          <a:xfrm>
            <a:off x="469225" y="1285803"/>
            <a:ext cx="29874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87CEEB"/>
                </a:solidFill>
                <a:latin typeface="Roboto"/>
                <a:ea typeface="Roboto"/>
                <a:cs typeface="Roboto"/>
                <a:sym typeface="Roboto"/>
              </a:rPr>
              <a:t>Mentors and mentees will complete a matching survey, </a:t>
            </a:r>
            <a:br>
              <a:rPr lang="en" b="1">
                <a:solidFill>
                  <a:srgbClr val="87CEE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solidFill>
                  <a:srgbClr val="87CEEB"/>
                </a:solidFill>
                <a:latin typeface="Roboto"/>
                <a:ea typeface="Roboto"/>
                <a:cs typeface="Roboto"/>
                <a:sym typeface="Roboto"/>
              </a:rPr>
              <a:t>prior to being matched. </a:t>
            </a:r>
            <a:r>
              <a:rPr lang="en" sz="1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survey will ask you about:</a:t>
            </a:r>
            <a:b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Academic interests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Career experiences or goals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Life experiences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Hobbies, interests, and more!</a:t>
            </a:r>
            <a:b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use a unique model of both algorithms and matching specialists to establish the strongest matches. Our process prioritizes what the </a:t>
            </a:r>
            <a:r>
              <a:rPr lang="en" sz="1200">
                <a:solidFill>
                  <a:srgbClr val="87CEEB"/>
                </a:solidFill>
                <a:latin typeface="Roboto"/>
                <a:ea typeface="Roboto"/>
                <a:cs typeface="Roboto"/>
                <a:sym typeface="Roboto"/>
              </a:rPr>
              <a:t>mentee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wants most in a mentor.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7" name="Google Shape;347;p42"/>
          <p:cNvGrpSpPr/>
          <p:nvPr/>
        </p:nvGrpSpPr>
        <p:grpSpPr>
          <a:xfrm>
            <a:off x="3394689" y="488637"/>
            <a:ext cx="5823958" cy="4034272"/>
            <a:chOff x="9258300" y="1144900"/>
            <a:chExt cx="16725900" cy="10944851"/>
          </a:xfrm>
        </p:grpSpPr>
        <p:pic>
          <p:nvPicPr>
            <p:cNvPr id="348" name="Google Shape;348;p42" descr="38-09.png"/>
            <p:cNvPicPr preferRelativeResize="0"/>
            <p:nvPr/>
          </p:nvPicPr>
          <p:blipFill rotWithShape="1">
            <a:blip r:embed="rId4">
              <a:alphaModFix/>
            </a:blip>
            <a:srcRect l="16104" r="15308" b="10241"/>
            <a:stretch/>
          </p:blipFill>
          <p:spPr>
            <a:xfrm>
              <a:off x="9258300" y="1144900"/>
              <a:ext cx="16725900" cy="10944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42"/>
            <p:cNvSpPr/>
            <p:nvPr/>
          </p:nvSpPr>
          <p:spPr>
            <a:xfrm>
              <a:off x="11966825" y="3390899"/>
              <a:ext cx="11554500" cy="7279200"/>
            </a:xfrm>
            <a:prstGeom prst="rect">
              <a:avLst/>
            </a:prstGeom>
            <a:solidFill>
              <a:srgbClr val="FFFFFF">
                <a:alpha val="6369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Helvetica Neue"/>
                <a:buNone/>
              </a:pPr>
              <a:endParaRPr sz="2700" b="0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50" name="Google Shape;350;p42" descr="57U1bZgvo71-QcKmbMmOFeuHxpb60Qoss3TXp7D5YALl384xgFphBQvjMEPo66mEIXzgxsSyQLTzhedd0fkB8_zS5QnXviX0nB9TM195ANAvKgHx-s7eXC5aWSXMlf6TKd6XLlcNBaY.gif"/>
          <p:cNvPicPr preferRelativeResize="0"/>
          <p:nvPr/>
        </p:nvPicPr>
        <p:blipFill rotWithShape="1">
          <a:blip r:embed="rId5">
            <a:alphaModFix/>
          </a:blip>
          <a:srcRect l="6587" r="6273" b="5222"/>
          <a:stretch/>
        </p:blipFill>
        <p:spPr>
          <a:xfrm>
            <a:off x="4344166" y="1751349"/>
            <a:ext cx="4000069" cy="190335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2"/>
          <p:cNvSpPr txBox="1"/>
          <p:nvPr/>
        </p:nvSpPr>
        <p:spPr>
          <a:xfrm>
            <a:off x="383375" y="329476"/>
            <a:ext cx="412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2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Making a Relevant Match</a:t>
            </a:r>
            <a:endParaRPr sz="26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42"/>
          <p:cNvSpPr/>
          <p:nvPr/>
        </p:nvSpPr>
        <p:spPr>
          <a:xfrm>
            <a:off x="494375" y="943225"/>
            <a:ext cx="3531300" cy="32700"/>
          </a:xfrm>
          <a:prstGeom prst="rect">
            <a:avLst/>
          </a:prstGeom>
          <a:solidFill>
            <a:srgbClr val="4284C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2"/>
          <p:cNvSpPr txBox="1"/>
          <p:nvPr/>
        </p:nvSpPr>
        <p:spPr>
          <a:xfrm>
            <a:off x="4036577" y="4712175"/>
            <a:ext cx="4232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" sz="700">
                <a:solidFill>
                  <a:schemeClr val="dk1"/>
                </a:solidFill>
              </a:rPr>
              <a:t>4</a:t>
            </a:r>
            <a:r>
              <a:rPr lang="en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Mentor Collective | All Rights Reserved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961" y="4639187"/>
            <a:ext cx="396750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2"/>
          <p:cNvSpPr txBox="1"/>
          <p:nvPr/>
        </p:nvSpPr>
        <p:spPr>
          <a:xfrm>
            <a:off x="8503150" y="4712168"/>
            <a:ext cx="640800" cy="273900"/>
          </a:xfrm>
          <a:prstGeom prst="rect">
            <a:avLst/>
          </a:prstGeom>
          <a:solidFill>
            <a:srgbClr val="87CEE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9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1917</Words>
  <Application>Microsoft Macintosh PowerPoint</Application>
  <PresentationFormat>On-screen Show (16:9)</PresentationFormat>
  <Paragraphs>250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Roboto Medium</vt:lpstr>
      <vt:lpstr>Roboto</vt:lpstr>
      <vt:lpstr>Arial</vt:lpstr>
      <vt:lpstr>Roboto Black</vt:lpstr>
      <vt:lpstr>Helvetica Neue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Lauren Ficker</cp:lastModifiedBy>
  <cp:revision>1</cp:revision>
  <dcterms:modified xsi:type="dcterms:W3CDTF">2024-07-16T21:58:13Z</dcterms:modified>
</cp:coreProperties>
</file>